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314" r:id="rId3"/>
    <p:sldId id="435" r:id="rId4"/>
    <p:sldId id="436" r:id="rId5"/>
    <p:sldId id="418" r:id="rId6"/>
    <p:sldId id="437" r:id="rId7"/>
    <p:sldId id="411" r:id="rId8"/>
    <p:sldId id="412" r:id="rId9"/>
    <p:sldId id="414" r:id="rId10"/>
    <p:sldId id="421" r:id="rId11"/>
    <p:sldId id="413" r:id="rId12"/>
    <p:sldId id="422" r:id="rId13"/>
    <p:sldId id="438" r:id="rId14"/>
    <p:sldId id="423" r:id="rId15"/>
    <p:sldId id="415" r:id="rId16"/>
    <p:sldId id="420" r:id="rId17"/>
    <p:sldId id="424" r:id="rId18"/>
    <p:sldId id="416" r:id="rId19"/>
    <p:sldId id="427" r:id="rId20"/>
    <p:sldId id="417" r:id="rId21"/>
    <p:sldId id="425" r:id="rId22"/>
    <p:sldId id="419" r:id="rId23"/>
    <p:sldId id="426" r:id="rId2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000000"/>
    <a:srgbClr val="FFFFFF"/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643"/>
    <p:restoredTop sz="94626"/>
  </p:normalViewPr>
  <p:slideViewPr>
    <p:cSldViewPr snapToGrid="0">
      <p:cViewPr varScale="1">
        <p:scale>
          <a:sx n="59" d="100"/>
          <a:sy n="59" d="100"/>
        </p:scale>
        <p:origin x="200" y="2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fld id="{A4EC3685-9B28-6A4A-924D-C1BC998BFBE9}" type="datetimeFigureOut">
              <a:rPr kumimoji="1" lang="zh-TW" altLang="en-US" smtClean="0"/>
              <a:pPr/>
              <a:t>2019/9/11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fld id="{8D77919A-BBCB-BC4C-BA96-997795B5D5BE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4163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pic>
        <p:nvPicPr>
          <p:cNvPr id="1026" name="Picture 2" descr="https://mirrors.creativecommons.org/presskit/buttons/88x31/png/by-nc-sa.png">
            <a:extLst>
              <a:ext uri="{FF2B5EF4-FFF2-40B4-BE49-F238E27FC236}">
                <a16:creationId xmlns:a16="http://schemas.microsoft.com/office/drawing/2014/main" id="{8961A33C-907E-6A49-99CC-DD648606B8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9941" y="5743181"/>
            <a:ext cx="2796117" cy="97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 descr="一張含有 個人, 握住, 男人 的圖片&#10;&#10;&#10;&#10;自動產生的描述">
            <a:extLst>
              <a:ext uri="{FF2B5EF4-FFF2-40B4-BE49-F238E27FC236}">
                <a16:creationId xmlns:a16="http://schemas.microsoft.com/office/drawing/2014/main" id="{B53AEFD8-7542-BC4F-A565-AE4A546E0FA9}"/>
              </a:ext>
            </a:extLst>
          </p:cNvPr>
          <p:cNvPicPr/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57" y="2168684"/>
            <a:ext cx="3802380" cy="452247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D9CDAD3-5DCE-8544-B3F7-5593D585A7D4}"/>
              </a:ext>
            </a:extLst>
          </p:cNvPr>
          <p:cNvSpPr/>
          <p:nvPr userDrawn="1"/>
        </p:nvSpPr>
        <p:spPr>
          <a:xfrm>
            <a:off x="5876939" y="262182"/>
            <a:ext cx="5716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2">
                    <a:lumMod val="50000"/>
                  </a:schemeClr>
                </a:solidFill>
              </a:rPr>
              <a:t>http://wap.yesky.com/gameonline/405/11790405.shtml</a:t>
            </a:r>
          </a:p>
        </p:txBody>
      </p:sp>
    </p:spTree>
    <p:extLst>
      <p:ext uri="{BB962C8B-B14F-4D97-AF65-F5344CB8AC3E}">
        <p14:creationId xmlns:p14="http://schemas.microsoft.com/office/powerpoint/2010/main" val="128359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00445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587581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357722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7553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56025">
                <a:srgbClr val="FF0000"/>
              </a:gs>
              <a:gs pos="0">
                <a:srgbClr val="C00000"/>
              </a:gs>
              <a:gs pos="75000">
                <a:schemeClr val="bg1"/>
              </a:gs>
              <a:gs pos="100000">
                <a:schemeClr val="bg1"/>
              </a:gs>
            </a:gsLst>
            <a:lin ang="0" scaled="1"/>
            <a:tileRect/>
          </a:gra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1pPr>
            <a:lvl2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2pPr>
            <a:lvl3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3pPr>
            <a:lvl4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4pPr>
            <a:lvl5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805448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408B8B-2ABC-AA45-8DFC-96877F05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972"/>
            <a:ext cx="10515600" cy="1325563"/>
          </a:xfrm>
          <a:gradFill flip="none" rotWithShape="1">
            <a:gsLst>
              <a:gs pos="71986">
                <a:schemeClr val="accent5">
                  <a:lumMod val="75000"/>
                </a:schemeClr>
              </a:gs>
              <a:gs pos="5800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1"/>
            <a:tileRect/>
          </a:gradFill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CF5697-9A91-4842-89CE-2DFCEC544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5512"/>
            <a:ext cx="10515600" cy="6242515"/>
          </a:xfrm>
        </p:spPr>
        <p:txBody>
          <a:bodyPr/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8165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447739-EEBB-3745-AA6C-F82C53AB4D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gradFill>
            <a:gsLst>
              <a:gs pos="20000">
                <a:srgbClr val="C00000"/>
              </a:gs>
              <a:gs pos="0">
                <a:srgbClr val="C00000"/>
              </a:gs>
              <a:gs pos="44000">
                <a:schemeClr val="bg1"/>
              </a:gs>
            </a:gsLst>
            <a:lin ang="0" scaled="1"/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輸出結果</a:t>
            </a:r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7F3CB9CC-CF32-CF46-A3D2-AADD8F19E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676"/>
            <a:ext cx="10515600" cy="4372495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>
            <a:lvl1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46229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4182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3084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56664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69202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118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15"/>
              </a:buBlip>
              <a:tabLst/>
              <a:defRPr/>
            </a:pPr>
            <a:r>
              <a:rPr kumimoji="1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按一下以編輯母片文字樣式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6"/>
              </a:buBlip>
              <a:tabLst/>
              <a:defRPr/>
            </a:pPr>
            <a:r>
              <a:rPr kumimoji="1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第二層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7"/>
              </a:buBlip>
              <a:tabLst/>
              <a:defRPr/>
            </a:pPr>
            <a:r>
              <a:rPr kumimoji="1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第三層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8"/>
              </a:buBlip>
              <a:tabLst/>
              <a:defRPr/>
            </a:pPr>
            <a:r>
              <a:rPr kumimoji="1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第四層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第五層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02FDF4-5FA2-6549-831E-4596435BDC97}"/>
              </a:ext>
            </a:extLst>
          </p:cNvPr>
          <p:cNvSpPr txBox="1"/>
          <p:nvPr userDrawn="1"/>
        </p:nvSpPr>
        <p:spPr>
          <a:xfrm>
            <a:off x="3846576" y="6308079"/>
            <a:ext cx="449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創作共用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姓名   標示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非商業性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相同方式分享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  <a:p>
            <a:pPr algn="ctr"/>
            <a:r>
              <a:rPr kumimoji="1"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CC-BY-NC-SA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E801100-9E2E-EA4A-9A67-5343332D3EF0}"/>
              </a:ext>
            </a:extLst>
          </p:cNvPr>
          <p:cNvSpPr txBox="1"/>
          <p:nvPr userDrawn="1"/>
        </p:nvSpPr>
        <p:spPr>
          <a:xfrm>
            <a:off x="762000" y="6332077"/>
            <a:ext cx="2292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中正大學</a:t>
            </a:r>
            <a:r>
              <a:rPr kumimoji="1"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 </a:t>
            </a:r>
            <a:r>
              <a:rPr kumimoji="1"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– </a:t>
            </a:r>
            <a:r>
              <a:rPr kumimoji="1" lang="zh-CN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羅習五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EF5FB71-45B8-9C48-B4A4-FED2D77B1478}"/>
              </a:ext>
            </a:extLst>
          </p:cNvPr>
          <p:cNvSpPr txBox="1"/>
          <p:nvPr userDrawn="1"/>
        </p:nvSpPr>
        <p:spPr>
          <a:xfrm>
            <a:off x="9414933" y="6332077"/>
            <a:ext cx="193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B40D6CC-2364-B040-8A6D-DAD4315EF4E3}" type="slidenum">
              <a:rPr kumimoji="1" lang="zh-TW" altLang="en-US" smtClean="0">
                <a:solidFill>
                  <a:schemeClr val="bg2">
                    <a:lumMod val="50000"/>
                  </a:schemeClr>
                </a:solidFill>
              </a:rPr>
              <a:pPr algn="r"/>
              <a:t>‹#›</a:t>
            </a:fld>
            <a:endParaRPr kumimoji="1" lang="zh-TW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74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j-cs"/>
        </a:defRPr>
      </a:lvl1pPr>
    </p:titleStyle>
    <p:bodyStyle>
      <a:lvl1pPr marL="457200" marR="0" indent="-4572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Blip>
          <a:blip r:embed="rId15"/>
        </a:buBlip>
        <a:tabLst/>
        <a:defRPr sz="2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1pPr>
      <a:lvl2pPr marL="6858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6"/>
        </a:buBlip>
        <a:tabLst/>
        <a:defRPr sz="24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2pPr>
      <a:lvl3pPr marL="11430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7"/>
        </a:buBlip>
        <a:tabLst/>
        <a:defRPr sz="20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3pPr>
      <a:lvl4pPr marL="16002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8"/>
        </a:buBlip>
        <a:tabLst/>
        <a:defRPr sz="1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4pPr>
      <a:lvl5pPr marL="20574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1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hiwulo/osdi/tree/master/hw01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cd/A57673_01/DOC/server/doc/SCN73/ch23.htm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unix.stackexchange.com/questions/219280/why-does-cp-r-reflink-always-perform-a-standard-copy-on-a-btrfs-filesystem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ZFS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mware.com/tw/products/workstation-player/workstation-player-evaluation.html" TargetMode="External"/><Relationship Id="rId2" Type="http://schemas.openxmlformats.org/officeDocument/2006/relationships/hyperlink" Target="https://www.virtualbox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mware.com/tw/products/fusion.html" TargetMode="External"/><Relationship Id="rId4" Type="http://schemas.openxmlformats.org/officeDocument/2006/relationships/hyperlink" Target="https://www.vmware.com/tw/products/workstation-pro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3448CA-0F5F-0E4D-A880-A76CA52837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作業一：</a:t>
            </a:r>
            <a:br>
              <a:rPr kumimoji="1" lang="en-US" altLang="zh-CN" dirty="0"/>
            </a:br>
            <a:r>
              <a:rPr kumimoji="1" lang="zh-CN" altLang="en-US" dirty="0"/>
              <a:t>安裝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於</a:t>
            </a:r>
            <a:r>
              <a:rPr kumimoji="1" lang="en-US" altLang="zh-CN" dirty="0" err="1"/>
              <a:t>btrfs</a:t>
            </a:r>
            <a:r>
              <a:rPr kumimoji="1" lang="zh-CN" altLang="en-US" dirty="0"/>
              <a:t>上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EC4FF56-A200-374F-85A8-0D2663B5E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zh-TW" altLang="en-US" dirty="0"/>
              <a:t>中正大學 作業系統實驗室</a:t>
            </a:r>
            <a:endParaRPr kumimoji="1" lang="en-US" altLang="zh-TW" dirty="0"/>
          </a:p>
          <a:p>
            <a:r>
              <a:rPr kumimoji="1" lang="zh-TW" altLang="en-US" dirty="0"/>
              <a:t>指導教授：羅習五</a:t>
            </a:r>
          </a:p>
        </p:txBody>
      </p:sp>
    </p:spTree>
    <p:extLst>
      <p:ext uri="{BB962C8B-B14F-4D97-AF65-F5344CB8AC3E}">
        <p14:creationId xmlns:p14="http://schemas.microsoft.com/office/powerpoint/2010/main" val="201818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94BE2D-76C3-F944-8DE7-EF4CADB4F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問題</a:t>
            </a:r>
            <a:r>
              <a:rPr kumimoji="1" lang="zh-CN" altLang="en-US" dirty="0"/>
              <a:t>二</a:t>
            </a:r>
            <a:r>
              <a:rPr kumimoji="1" lang="zh-TW" altLang="en-US" dirty="0"/>
              <a:t>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ADFB22-2B85-D64E-8CB4-4143A57842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kumimoji="1" lang="zh-TW" altLang="en-US" sz="3200" dirty="0">
                <a:solidFill>
                  <a:srgbClr val="FF0000"/>
                </a:solidFill>
              </a:rPr>
              <a:t>請問</a:t>
            </a:r>
            <a:r>
              <a:rPr kumimoji="1" lang="en-US" altLang="zh-TW" sz="3200" dirty="0">
                <a:solidFill>
                  <a:srgbClr val="FF0000"/>
                </a:solidFill>
              </a:rPr>
              <a:t>/</a:t>
            </a:r>
            <a:r>
              <a:rPr kumimoji="1" lang="en-US" altLang="zh-TW" sz="3200" dirty="0" err="1">
                <a:solidFill>
                  <a:srgbClr val="FF0000"/>
                </a:solidFill>
              </a:rPr>
              <a:t>etc</a:t>
            </a:r>
            <a:r>
              <a:rPr kumimoji="1" lang="en-US" altLang="zh-TW" sz="3200" dirty="0">
                <a:solidFill>
                  <a:srgbClr val="FF0000"/>
                </a:solidFill>
              </a:rPr>
              <a:t>/</a:t>
            </a:r>
            <a:r>
              <a:rPr kumimoji="1" lang="en-US" altLang="zh-TW" sz="3200" dirty="0" err="1">
                <a:solidFill>
                  <a:srgbClr val="FF0000"/>
                </a:solidFill>
              </a:rPr>
              <a:t>fstab</a:t>
            </a:r>
            <a:r>
              <a:rPr kumimoji="1" lang="zh-CN" altLang="en-US" sz="3200" dirty="0">
                <a:solidFill>
                  <a:srgbClr val="FF0000"/>
                </a:solidFill>
              </a:rPr>
              <a:t>內各個欄位的意思為何？</a:t>
            </a:r>
            <a:endParaRPr kumimoji="1" lang="zh-TW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98004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1D33D2-14E4-424D-9143-1267DE9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撰寫一支程式不斷的印出時間</a:t>
            </a:r>
            <a:br>
              <a:rPr kumimoji="1" lang="en-US" altLang="zh-CN" dirty="0"/>
            </a:br>
            <a:r>
              <a:rPr kumimoji="1" lang="en-US" altLang="zh-CN" dirty="0"/>
              <a:t>	 </a:t>
            </a:r>
            <a:r>
              <a:rPr kumimoji="1" lang="en-US" altLang="zh-CN" dirty="0" err="1"/>
              <a:t>clocktime.c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7F85D4-D15D-A843-8E8A-4BC9F785A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5681"/>
          </a:xfrm>
        </p:spPr>
        <p:txBody>
          <a:bodyPr anchor="ctr">
            <a:normAutofit fontScale="4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643820"/>
                </a:solidFill>
                <a:latin typeface="Noto Mono" panose="020B0609030804020204" pitchFamily="49" charset="0"/>
              </a:rPr>
              <a:t>#include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&lt;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stdio.h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&gt;</a:t>
            </a:r>
            <a:endParaRPr lang="en" altLang="zh-TW" dirty="0">
              <a:solidFill>
                <a:srgbClr val="643820"/>
              </a:solidFill>
              <a:latin typeface="Noto Mon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643820"/>
                </a:solidFill>
                <a:latin typeface="Noto Mono" panose="020B0609030804020204" pitchFamily="49" charset="0"/>
              </a:rPr>
              <a:t>#include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&lt;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stdlib.h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&gt;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643820"/>
                </a:solidFill>
                <a:latin typeface="Noto Mono" panose="020B0609030804020204" pitchFamily="49" charset="0"/>
              </a:rPr>
              <a:t>#include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&lt;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string.h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&gt;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643820"/>
                </a:solidFill>
                <a:latin typeface="Noto Mono" panose="020B0609030804020204" pitchFamily="49" charset="0"/>
              </a:rPr>
              <a:t>#include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&lt;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time.h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&gt;</a:t>
            </a:r>
            <a:endParaRPr lang="en" altLang="zh-TW" dirty="0">
              <a:solidFill>
                <a:srgbClr val="643820"/>
              </a:solidFill>
              <a:latin typeface="Noto Mon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643820"/>
                </a:solidFill>
                <a:latin typeface="Noto Mono" panose="020B0609030804020204" pitchFamily="49" charset="0"/>
              </a:rPr>
              <a:t>#include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&lt;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unistd.h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&gt;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 err="1">
                <a:solidFill>
                  <a:srgbClr val="9B2393"/>
                </a:solidFill>
                <a:latin typeface="Noto Mono" panose="020B0609030804020204" pitchFamily="49" charset="0"/>
              </a:rPr>
              <a:t>int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timespec2str(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char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*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buf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uint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struct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timespec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*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9B2393"/>
                </a:solidFill>
                <a:latin typeface="Noto Mono" panose="020B0609030804020204" pitchFamily="49" charset="0"/>
              </a:rPr>
              <a:t>int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ret;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struct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tm 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tzset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if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localtime_r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(&amp;(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-&gt;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tv_sec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), &amp;t) ==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NULL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return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ret =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strftime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buf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"%F %T"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&amp;t);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if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(ret ==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return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2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-= ret -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ret =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snprintf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(&amp;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buf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[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strlen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buf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)],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".%09ld"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-&gt;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tv_nsec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if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(ret &gt;=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len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return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3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6586551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A1D33D2-14E4-424D-9143-1267DE985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撰寫一支程式不斷的印出時間</a:t>
            </a:r>
            <a:br>
              <a:rPr kumimoji="1" lang="en-US" altLang="zh-CN" dirty="0"/>
            </a:br>
            <a:r>
              <a:rPr kumimoji="1" lang="en-US" altLang="zh-CN" dirty="0"/>
              <a:t>	 </a:t>
            </a:r>
            <a:r>
              <a:rPr kumimoji="1" lang="en-US" altLang="zh-CN" dirty="0" err="1"/>
              <a:t>clocktime.c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7F85D4-D15D-A843-8E8A-4BC9F785A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4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return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  <a:endParaRPr lang="en" altLang="zh-TW" dirty="0">
              <a:solidFill>
                <a:srgbClr val="9B2393"/>
              </a:solidFill>
              <a:latin typeface="Noto Mon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}</a:t>
            </a:r>
            <a:endParaRPr lang="en" altLang="zh-TW" dirty="0">
              <a:latin typeface="Helvetica" pitchFamily="2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 err="1">
                <a:solidFill>
                  <a:srgbClr val="9B2393"/>
                </a:solidFill>
                <a:latin typeface="Noto Mono" panose="020B0609030804020204" pitchFamily="49" charset="0"/>
              </a:rPr>
              <a:t>int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main(</a:t>
            </a:r>
            <a:r>
              <a:rPr lang="en" altLang="zh-TW" dirty="0" err="1">
                <a:solidFill>
                  <a:srgbClr val="9B2393"/>
                </a:solidFill>
                <a:latin typeface="Noto Mono" panose="020B0609030804020204" pitchFamily="49" charset="0"/>
              </a:rPr>
              <a:t>int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argc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char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**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argv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clockid_t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clk_id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= CLOCK_REALTIME;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char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timestr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[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1000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];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struct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timespec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FILE *a, *b;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a =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fopen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"./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a.time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"w+"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b =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fopen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"./</a:t>
            </a:r>
            <a:r>
              <a:rPr lang="en" altLang="zh-TW" dirty="0" err="1">
                <a:solidFill>
                  <a:srgbClr val="C41A16"/>
                </a:solidFill>
                <a:latin typeface="Noto Mono" panose="020B0609030804020204" pitchFamily="49" charset="0"/>
              </a:rPr>
              <a:t>b.time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"w+"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</a:t>
            </a:r>
            <a:r>
              <a:rPr lang="en" altLang="zh-TW" dirty="0">
                <a:solidFill>
                  <a:srgbClr val="9B2393"/>
                </a:solidFill>
                <a:latin typeface="Noto Mono" panose="020B0609030804020204" pitchFamily="49" charset="0"/>
              </a:rPr>
              <a:t>while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>
                <a:solidFill>
                  <a:srgbClr val="1C00CF"/>
                </a:solidFill>
                <a:latin typeface="Noto Mon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clock_gettime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clk_id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&amp;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timespec2str(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timestr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9B2393"/>
                </a:solidFill>
                <a:latin typeface="Noto Mono" panose="020B0609030804020204" pitchFamily="49" charset="0"/>
              </a:rPr>
              <a:t>sizeof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timestr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), &amp;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ts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fprintf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(a,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"time=%s\n"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timestr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fprintf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(b, </a:t>
            </a:r>
            <a:r>
              <a:rPr lang="en" altLang="zh-TW" dirty="0">
                <a:solidFill>
                  <a:srgbClr val="C41A16"/>
                </a:solidFill>
                <a:latin typeface="Noto Mono" panose="020B0609030804020204" pitchFamily="49" charset="0"/>
              </a:rPr>
              <a:t>"time=%s\n"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, </a:t>
            </a:r>
            <a:r>
              <a:rPr lang="en" altLang="zh-TW" dirty="0" err="1">
                <a:solidFill>
                  <a:srgbClr val="000000"/>
                </a:solidFill>
                <a:latin typeface="Noto Mono" panose="020B0609030804020204" pitchFamily="49" charset="0"/>
              </a:rPr>
              <a:t>timestr</a:t>
            </a: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    sync();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    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Noto Mon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67531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9568E6-5B68-BA40-993F-65E18BC7A8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程式碼直接下載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798D4D6-6FFD-7842-AB52-A308C5A23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>
                <a:hlinkClick r:id="rId2"/>
              </a:rPr>
              <a:t>https://github.com/shiwulo/osdi/tree/master/hw01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71650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00CEF6-D641-554C-A0A2-A6A3A2A6B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編譯</a:t>
            </a:r>
            <a:r>
              <a:rPr kumimoji="1" lang="en-US" altLang="zh-CN" dirty="0" err="1"/>
              <a:t>clocktime.c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EE33B5-E198-EB49-8ED3-ACD5D8A65FE9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cd ~</a:t>
            </a:r>
          </a:p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gcc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clocktime.c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-o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clocktime</a:t>
            </a:r>
            <a:endParaRPr kumimoji="1" lang="en-US" altLang="zh-TW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./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clocktime</a:t>
            </a:r>
            <a:endParaRPr kumimoji="1" lang="en-US" altLang="zh-TW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marL="0" indent="0">
              <a:buNone/>
            </a:pP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/*</a:t>
            </a:r>
            <a:r>
              <a:rPr kumimoji="1" lang="zh-CN" altLang="en-US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請在一個</a:t>
            </a:r>
            <a:r>
              <a:rPr kumimoji="1" lang="en-US" altLang="zh-CN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terminal</a:t>
            </a:r>
            <a:r>
              <a:rPr kumimoji="1" lang="zh-CN" altLang="en-US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不斷地執行</a:t>
            </a:r>
            <a:r>
              <a:rPr kumimoji="1" lang="en-US" altLang="zh-CN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./</a:t>
            </a:r>
            <a:r>
              <a:rPr kumimoji="1" lang="en-US" altLang="zh-CN" dirty="0" err="1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clocktime</a:t>
            </a:r>
            <a:r>
              <a:rPr kumimoji="1" lang="zh-CN" altLang="en-US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，不要停止</a:t>
            </a:r>
            <a:r>
              <a:rPr kumimoji="1" lang="en-US" altLang="zh-CN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*/</a:t>
            </a:r>
            <a:endParaRPr kumimoji="1" lang="zh-TW" altLang="en-US" dirty="0">
              <a:solidFill>
                <a:srgbClr val="FFFF00"/>
              </a:solidFill>
              <a:latin typeface="Noto Mono" panose="020B0609030804020204" pitchFamily="49" charset="0"/>
              <a:ea typeface="Noto Sans CJK SC Light" panose="020B0300000000000000" pitchFamily="34" charset="-128"/>
              <a:cs typeface="Noto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04663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CAAAF4E-266C-9541-B258-11DDB1457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備份方法一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E7DDC9-0F37-D54C-82A1-EB8019F40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建立備份目錄方法一：</a:t>
            </a:r>
            <a:endParaRPr kumimoji="1" lang="en-US" altLang="zh-CN" dirty="0"/>
          </a:p>
          <a:p>
            <a:pPr lvl="1">
              <a:lnSpc>
                <a:spcPct val="150000"/>
              </a:lnSpc>
            </a:pP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shiwulo@vm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:~$ 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mkdir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/backup</a:t>
            </a:r>
          </a:p>
          <a:p>
            <a:pPr lvl="1">
              <a:lnSpc>
                <a:spcPct val="150000"/>
              </a:lnSpc>
            </a:pP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shiwulo@vm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:~$ 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chmod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777 /backup</a:t>
            </a:r>
          </a:p>
          <a:p>
            <a:pPr lvl="1">
              <a:lnSpc>
                <a:spcPct val="150000"/>
              </a:lnSpc>
            </a:pP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tar -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jc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-f /</a:t>
            </a:r>
            <a:r>
              <a:rPr kumimoji="1" lang="en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ba</a:t>
            </a:r>
            <a:r>
              <a:rPr kumimoji="1" lang="en-US" altLang="zh-CN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ck</a:t>
            </a:r>
            <a:r>
              <a:rPr kumimoji="1" lang="en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up/home1.tar.bz2 /home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ea typeface="Noto Sans CJK SC Light" panose="020B0300000000000000" pitchFamily="34" charset="-128"/>
              </a:rPr>
              <a:t>解開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/backup/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a.time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及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/backup/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b.time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（可以使用檔案管理員解開即可）</a:t>
            </a:r>
            <a:endParaRPr kumimoji="1" lang="en-US" altLang="zh-CN" dirty="0">
              <a:ea typeface="Noto Sans CJK SC Light" panose="020B03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zh-CN" altLang="en-US" dirty="0">
                <a:solidFill>
                  <a:srgbClr val="FF0000"/>
                </a:solidFill>
              </a:rPr>
              <a:t>問題三：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pPr lvl="1">
              <a:lnSpc>
                <a:spcPct val="150000"/>
              </a:lnSpc>
            </a:pPr>
            <a:r>
              <a:rPr kumimoji="1" lang="en-US" altLang="zh-CN" dirty="0" err="1">
                <a:solidFill>
                  <a:srgbClr val="FF0000"/>
                </a:solidFill>
                <a:ea typeface="Noto Sans CJK SC Light" panose="020B0300000000000000" pitchFamily="34" charset="-128"/>
              </a:rPr>
              <a:t>a.time</a:t>
            </a:r>
            <a:r>
              <a:rPr kumimoji="1" lang="zh-CN" altLang="en-US" dirty="0">
                <a:solidFill>
                  <a:srgbClr val="FF0000"/>
                </a:solidFill>
                <a:ea typeface="Noto Sans CJK SC Light" panose="020B0300000000000000" pitchFamily="34" charset="-128"/>
              </a:rPr>
              <a:t>和</a:t>
            </a:r>
            <a:r>
              <a:rPr kumimoji="1" lang="en-US" altLang="zh-CN" dirty="0" err="1">
                <a:solidFill>
                  <a:srgbClr val="FF0000"/>
                </a:solidFill>
                <a:ea typeface="Noto Sans CJK SC Light" panose="020B0300000000000000" pitchFamily="34" charset="-128"/>
              </a:rPr>
              <a:t>b.tme</a:t>
            </a:r>
            <a:r>
              <a:rPr kumimoji="1" lang="zh-CN" altLang="en-US" dirty="0">
                <a:solidFill>
                  <a:srgbClr val="FF0000"/>
                </a:solidFill>
                <a:ea typeface="Noto Sans CJK SC Light" panose="020B0300000000000000" pitchFamily="34" charset="-128"/>
              </a:rPr>
              <a:t>的內容一樣嗎？</a:t>
            </a:r>
            <a:endParaRPr kumimoji="1" lang="en" altLang="zh-CN" dirty="0">
              <a:solidFill>
                <a:srgbClr val="FF0000"/>
              </a:solidFill>
              <a:ea typeface="Noto Sans CJK S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14607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922D1C-3526-E742-99A0-34F379CDE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</a:t>
            </a:r>
            <a:r>
              <a:rPr kumimoji="1" lang="en-US" altLang="zh-CN" dirty="0"/>
              <a:t>snapshot</a:t>
            </a:r>
            <a:r>
              <a:rPr kumimoji="1" lang="zh-CN" altLang="en-US" dirty="0"/>
              <a:t>，建立備份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9A1EA77-C304-0D41-9304-E2790CC7C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429421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</a:pP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mkdir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/snapshot</a:t>
            </a:r>
          </a:p>
          <a:p>
            <a:pPr marL="0" indent="0">
              <a:buNone/>
            </a:pP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chmod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777 /snapshot</a:t>
            </a:r>
          </a:p>
          <a:p>
            <a:pPr marL="0" indent="0">
              <a:buNone/>
            </a:pP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btrfs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subvolume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snapshot /home /snapshot/home-$(date +"%Y-%m-%d-%H:%M:%S")</a:t>
            </a:r>
          </a:p>
          <a:p>
            <a:pPr marL="0" indent="0">
              <a:buNone/>
            </a:pP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tar -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jc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-f /backup/home2.tar.bz2 ./home-2018-10-09-07\:43\:12/</a:t>
            </a:r>
          </a:p>
          <a:p>
            <a:pPr marL="0" indent="0">
              <a:buNone/>
            </a:pPr>
            <a:r>
              <a:rPr kumimoji="1" lang="en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</a:t>
            </a:r>
            <a:r>
              <a:rPr kumimoji="1" lang="zh-CN" altLang="en-US" dirty="0">
                <a:solidFill>
                  <a:srgbClr val="FFFF00"/>
                </a:solidFill>
                <a:latin typeface="Noto Mono" panose="020B0609030804020204" pitchFamily="49" charset="0"/>
                <a:ea typeface="Noto Sans CJK SC Light" panose="020B0300000000000000" pitchFamily="34" charset="-128"/>
                <a:cs typeface="Noto Mono" panose="020B0609030804020204" pitchFamily="49" charset="0"/>
              </a:rPr>
              <a:t>請特別注意，你的日期時間可能跟我的不一樣</a:t>
            </a:r>
            <a:r>
              <a:rPr kumimoji="1" lang="en-US" altLang="zh-CN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*/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F94EB82-1B25-D740-BF33-3E5650F957F4}"/>
              </a:ext>
            </a:extLst>
          </p:cNvPr>
          <p:cNvSpPr/>
          <p:nvPr/>
        </p:nvSpPr>
        <p:spPr>
          <a:xfrm>
            <a:off x="838200" y="5255046"/>
            <a:ext cx="105156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2800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問題四：</a:t>
            </a:r>
            <a:endParaRPr kumimoji="1" lang="en-US" altLang="zh-CN" sz="2800" dirty="0">
              <a:solidFill>
                <a:srgbClr val="FF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sz="2800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解壓縮以後</a:t>
            </a:r>
            <a:r>
              <a:rPr kumimoji="1" lang="en-US" altLang="zh-CN" sz="2800" dirty="0" err="1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a.time</a:t>
            </a:r>
            <a:r>
              <a:rPr kumimoji="1" lang="zh-CN" altLang="en-US" sz="2800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kumimoji="1" lang="en-US" altLang="zh-CN" sz="2800" dirty="0" err="1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b.tme</a:t>
            </a:r>
            <a:r>
              <a:rPr kumimoji="1" lang="zh-CN" altLang="en-US" sz="2800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的內容一樣嗎？（可以使用檔案管理員解開即可）</a:t>
            </a:r>
            <a:endParaRPr kumimoji="1" lang="en-US" altLang="zh-CN" sz="2800" dirty="0">
              <a:solidFill>
                <a:srgbClr val="FF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0453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F119CF-D5DA-DF43-956E-A70C5C50F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刪除</a:t>
            </a:r>
            <a:r>
              <a:rPr kumimoji="1" lang="en-US" altLang="zh-CN" dirty="0"/>
              <a:t>snapshot image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1158C3-3011-E848-8EB7-6C9779DB14A8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</a:pP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shiwulo@vm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:/snapshot$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btrfs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subvolume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delete ./home-2018-10-08-19-51/</a:t>
            </a:r>
            <a:endParaRPr kumimoji="1" lang="en-US" altLang="zh-TW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marL="0" indent="0">
              <a:buNone/>
            </a:pP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</a:t>
            </a:r>
            <a:r>
              <a:rPr kumimoji="1" lang="zh-TW" altLang="en-US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注意，你的目錄名稱可能跟我不一樣</a:t>
            </a: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*/</a:t>
            </a:r>
            <a:endParaRPr kumimoji="1" lang="en" altLang="zh-TW" dirty="0">
              <a:solidFill>
                <a:srgbClr val="FFFF00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4280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8BF708-BB6B-F04A-857C-3C6A6BF5F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0629"/>
            <a:ext cx="10515600" cy="878775"/>
          </a:xfrm>
        </p:spPr>
        <p:txBody>
          <a:bodyPr>
            <a:normAutofit/>
          </a:bodyPr>
          <a:lstStyle/>
          <a:p>
            <a:r>
              <a:rPr kumimoji="1" lang="zh-TW" altLang="en-US" dirty="0"/>
              <a:t>思考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B25DD25-0DBB-F54C-A4C6-B72A41A24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9404"/>
            <a:ext cx="10515600" cy="5688279"/>
          </a:xfrm>
        </p:spPr>
        <p:txBody>
          <a:bodyPr>
            <a:normAutofit/>
          </a:bodyPr>
          <a:lstStyle/>
          <a:p>
            <a:r>
              <a:rPr kumimoji="1" lang="zh-TW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如果只使用</a:t>
            </a:r>
            <a:r>
              <a:rPr kumimoji="1" lang="en-US" altLang="zh-TW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tar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進行備份，除非進行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offline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的備份，例如：將系統停機，對資料夾進行備份，否則檔案備份的時候會有時間差</a:t>
            </a:r>
            <a:endParaRPr kumimoji="1" lang="en-US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某些檔案會有相關性，利如：資料庫的「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data file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」和「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index file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」，就有</a:t>
            </a:r>
            <a:r>
              <a:rPr kumimoji="1" lang="zh-CN" altLang="en-US" dirty="0">
                <a:solidFill>
                  <a:srgbClr val="C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相關性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</a:t>
            </a:r>
            <a:r>
              <a:rPr kumimoji="1" lang="zh-CN" altLang="en-US" dirty="0">
                <a:solidFill>
                  <a:srgbClr val="C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如果不是「同時」備份，還原以後可能會產生錯誤</a:t>
            </a:r>
            <a:endParaRPr kumimoji="1" lang="en-US" altLang="zh-CN" dirty="0">
              <a:solidFill>
                <a:srgbClr val="C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以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oracle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而言，支援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online backup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，即使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data file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index file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在不同時間點備份，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oracle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也可以維持資料庫的正確性</a:t>
            </a:r>
            <a:endParaRPr kumimoji="1" lang="en-US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en-US" altLang="zh-TW" dirty="0">
                <a:latin typeface="Microsoft YaHei Light" panose="020B0502040204020203" pitchFamily="34" charset="-122"/>
                <a:ea typeface="Microsoft YaHei Light" panose="020B0502040204020203" pitchFamily="34" charset="-122"/>
                <a:hlinkClick r:id="rId2"/>
              </a:rPr>
              <a:t>https://docs.oracle.com/cd/A57673_01/DOC/server/doc/SCN73/ch23.htm</a:t>
            </a:r>
            <a:endParaRPr kumimoji="1" lang="en-US" altLang="zh-TW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問題五：參考上面文章，或其他網路文章，說明資料庫的</a:t>
            </a:r>
            <a:r>
              <a:rPr kumimoji="1" lang="en-US" altLang="zh-CN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online backup</a:t>
            </a:r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和</a:t>
            </a:r>
            <a:r>
              <a:rPr kumimoji="1" lang="en-US" altLang="zh-CN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offline backup</a:t>
            </a:r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的差別</a:t>
            </a:r>
            <a:endParaRPr kumimoji="1" lang="en-US" altLang="zh-TW" dirty="0">
              <a:solidFill>
                <a:srgbClr val="FF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對其他資料庫而言，如：</a:t>
            </a:r>
            <a:r>
              <a:rPr kumimoji="1"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mySQL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等等，並不支援</a:t>
            </a:r>
            <a:r>
              <a:rPr kumimoji="1" lang="en-US" altLang="zh-CN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online backup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，因此備份時，</a:t>
            </a:r>
            <a:r>
              <a:rPr kumimoji="1" lang="en-US" altLang="zh-CN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mySQL</a:t>
            </a:r>
            <a:r>
              <a:rPr kumimoji="1" lang="zh-CN" altLang="en-US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必須停機</a:t>
            </a:r>
            <a:endParaRPr kumimoji="1" lang="en-US" altLang="zh-CN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問題六：如果使用</a:t>
            </a:r>
            <a:r>
              <a:rPr kumimoji="1" lang="en-US" altLang="zh-CN" dirty="0" err="1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Btrfs</a:t>
            </a:r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的話，可以在不停機的情況下備份</a:t>
            </a:r>
            <a:r>
              <a:rPr kumimoji="1" lang="en-US" altLang="zh-CN" dirty="0" err="1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mySQL</a:t>
            </a:r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嗎？</a:t>
            </a:r>
            <a:endParaRPr kumimoji="1" lang="en-US" altLang="zh-CN" dirty="0">
              <a:solidFill>
                <a:srgbClr val="FF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2"/>
            <a:r>
              <a:rPr kumimoji="1" lang="zh-CN" altLang="en-US" dirty="0">
                <a:solidFill>
                  <a:srgbClr val="FF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申論題，無對錯</a:t>
            </a:r>
            <a:endParaRPr kumimoji="1" lang="en-US" altLang="zh-TW" dirty="0">
              <a:solidFill>
                <a:srgbClr val="FF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91259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2150237-02C2-7642-8089-0F355F4B8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/>
              <a:t>Data file and index file</a:t>
            </a:r>
            <a:endParaRPr kumimoji="1" lang="zh-TW" altLang="en-US" dirty="0"/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061DE92B-49D6-4041-A0DD-1F41A1CDAA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5108" y="1825625"/>
            <a:ext cx="5801784" cy="4351338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9B3637F-3046-9E41-9A39-3782E53DBD28}"/>
              </a:ext>
            </a:extLst>
          </p:cNvPr>
          <p:cNvSpPr/>
          <p:nvPr/>
        </p:nvSpPr>
        <p:spPr>
          <a:xfrm>
            <a:off x="3859898" y="6311900"/>
            <a:ext cx="40319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/>
              <a:t>https://slideplayer.com/slide/3190551/</a:t>
            </a:r>
          </a:p>
        </p:txBody>
      </p:sp>
      <p:sp>
        <p:nvSpPr>
          <p:cNvPr id="6" name="向右箭號圖說文字 5">
            <a:extLst>
              <a:ext uri="{FF2B5EF4-FFF2-40B4-BE49-F238E27FC236}">
                <a16:creationId xmlns:a16="http://schemas.microsoft.com/office/drawing/2014/main" id="{7CC8AE97-911B-084A-BDC9-85D63DD4CC28}"/>
              </a:ext>
            </a:extLst>
          </p:cNvPr>
          <p:cNvSpPr/>
          <p:nvPr/>
        </p:nvSpPr>
        <p:spPr>
          <a:xfrm>
            <a:off x="2103718" y="3872752"/>
            <a:ext cx="1428376" cy="729130"/>
          </a:xfrm>
          <a:prstGeom prst="righ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index file</a:t>
            </a:r>
            <a:endParaRPr kumimoji="1" lang="zh-TW" altLang="en-US" dirty="0"/>
          </a:p>
        </p:txBody>
      </p:sp>
      <p:sp>
        <p:nvSpPr>
          <p:cNvPr id="8" name="向左箭號圖說文字 7">
            <a:extLst>
              <a:ext uri="{FF2B5EF4-FFF2-40B4-BE49-F238E27FC236}">
                <a16:creationId xmlns:a16="http://schemas.microsoft.com/office/drawing/2014/main" id="{03EF41E6-BD2E-1249-8EBE-E8BF4E428288}"/>
              </a:ext>
            </a:extLst>
          </p:cNvPr>
          <p:cNvSpPr/>
          <p:nvPr/>
        </p:nvSpPr>
        <p:spPr>
          <a:xfrm>
            <a:off x="8456707" y="4365810"/>
            <a:ext cx="1440330" cy="672354"/>
          </a:xfrm>
          <a:prstGeom prst="left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Data file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3021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C45EB-C089-B54E-A988-6F3105FD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前言：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892E15-F778-1042-9EEE-5075DE1DE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TW" altLang="en-US" sz="2000" dirty="0">
                <a:solidFill>
                  <a:srgbClr val="C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版本：</a:t>
            </a:r>
            <a:r>
              <a:rPr kumimoji="1" lang="en-US" altLang="zh-TW" sz="2000" dirty="0">
                <a:solidFill>
                  <a:srgbClr val="C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0.1</a:t>
            </a:r>
          </a:p>
          <a:p>
            <a:r>
              <a:rPr kumimoji="1" lang="zh-CN" altLang="en-US" sz="2000" dirty="0">
                <a:solidFill>
                  <a:srgbClr val="C00000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假如你想收到最新的作業系統資訊，請填寫底下表格，這份投影片每半年到一年會有一次大更新，我會將更新資訊寄給您</a:t>
            </a:r>
            <a:endParaRPr kumimoji="1" lang="en-US" altLang="zh-CN" sz="2000" dirty="0">
              <a:solidFill>
                <a:srgbClr val="C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lang="en" altLang="zh-TW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https://</a:t>
            </a:r>
            <a:r>
              <a:rPr lang="en" altLang="zh-TW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goo.gl</a:t>
            </a:r>
            <a:r>
              <a:rPr lang="en" altLang="zh-TW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</a:t>
            </a:r>
            <a:r>
              <a:rPr lang="en" altLang="zh-TW" sz="2000" dirty="0" err="1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GzqoXo</a:t>
            </a:r>
            <a:endParaRPr kumimoji="1" lang="en-US" altLang="zh-TW" sz="1800" dirty="0">
              <a:solidFill>
                <a:srgbClr val="C00000"/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台灣的資訊教育較為特別，幾乎所有資工系的學生都要「考」研究所，因此無法直接使用國外的教材</a:t>
            </a:r>
            <a:endParaRPr kumimoji="1" lang="en-US" altLang="zh-TW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TW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目前網路上看到大部分的教材都是</a:t>
            </a:r>
            <a:r>
              <a:rPr kumimoji="1" lang="en-US" altLang="zh-TW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pdf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形式，無法修改，授課老師無法依照學生的需求，增減資料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我希望能用幾年的時間，完成沒有版權問題，涵蓋恐龍本基本觀念，並以</a:t>
            </a:r>
            <a:r>
              <a:rPr kumimoji="1"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Linux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為基礎的作業系統簡介投影片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作業系統非常龐大，很多地方是我沒接觸過的、沒研究過的，因此投影片當中可能會有不少錯誤</a:t>
            </a:r>
            <a:endParaRPr kumimoji="1" lang="zh-TW" altLang="en-US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39400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7635F8-760E-F54B-9EDE-50D4D4A3B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Btrfs</a:t>
            </a:r>
            <a:r>
              <a:rPr kumimoji="1" lang="zh-CN" altLang="en-US" dirty="0"/>
              <a:t>的</a:t>
            </a:r>
            <a:r>
              <a:rPr kumimoji="1" lang="en-US" altLang="zh-CN" dirty="0"/>
              <a:t>copy-on-write</a:t>
            </a:r>
            <a:r>
              <a:rPr kumimoji="1" lang="zh-CN" altLang="en-US" dirty="0"/>
              <a:t>機制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09CD6D-7A62-5147-B373-1831343CE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在我們的檔案系統中，常常會做檔案的複製，複製以後的檔案也常常並沒有做任何修改。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因此系統中會有些檔案的內容是一樣的，但隨著複製的次數增加，佔據磁碟的空間也跟著增加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為了解決上述問題，</a:t>
            </a:r>
            <a:r>
              <a:rPr kumimoji="1" lang="en-US" altLang="zh-CN" dirty="0" err="1"/>
              <a:t>btrfs</a:t>
            </a:r>
            <a:r>
              <a:rPr kumimoji="1" lang="zh-CN" altLang="en-US" dirty="0"/>
              <a:t>引入</a:t>
            </a:r>
            <a:r>
              <a:rPr kumimoji="1" lang="en-US" altLang="zh-CN" dirty="0"/>
              <a:t>copy-on-write</a:t>
            </a:r>
            <a:r>
              <a:rPr kumimoji="1" lang="zh-CN" altLang="en-US" dirty="0"/>
              <a:t>機制</a:t>
            </a:r>
            <a:endParaRPr kumimoji="1" lang="en-US" altLang="zh-TW" dirty="0"/>
          </a:p>
          <a:p>
            <a:pPr lvl="1">
              <a:lnSpc>
                <a:spcPct val="150000"/>
              </a:lnSpc>
            </a:pPr>
            <a:r>
              <a:rPr kumimoji="1" lang="en-US" altLang="zh-TW" dirty="0">
                <a:ea typeface="Noto Sans CJK SC Light" panose="020B0300000000000000" pitchFamily="34" charset="-128"/>
                <a:hlinkClick r:id="rId2"/>
              </a:rPr>
              <a:t>https://unix.stackexchange.com/questions/219280/why-does-cp-r-reflink-always-perform-a-standard-copy-on-a-btrfs-filesystem</a:t>
            </a:r>
            <a:endParaRPr kumimoji="1" lang="en-US" altLang="zh-TW" dirty="0">
              <a:ea typeface="Noto Sans CJK S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789293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7DD596-3FAB-D64D-8868-064337D8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Btrfs</a:t>
            </a:r>
            <a:r>
              <a:rPr kumimoji="1" lang="zh-CN" altLang="en-US" dirty="0"/>
              <a:t>的</a:t>
            </a:r>
            <a:r>
              <a:rPr kumimoji="1" lang="en-US" altLang="zh-CN" dirty="0"/>
              <a:t>copy-on-write</a:t>
            </a:r>
            <a:r>
              <a:rPr kumimoji="1" lang="zh-CN" altLang="en-US" dirty="0"/>
              <a:t>機制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CBD7B7-5D5E-1E41-8613-EEFDEE8B9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time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cp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--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reflink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=always </a:t>
            </a:r>
            <a:r>
              <a:rPr kumimoji="1" lang="en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a.time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a1.time</a:t>
            </a:r>
            <a:endParaRPr kumimoji="1" lang="en-US" altLang="zh-TW" dirty="0"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time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cp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a.time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a1.time</a:t>
            </a:r>
          </a:p>
          <a:p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time ln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a.time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a2.time</a:t>
            </a:r>
          </a:p>
          <a:p>
            <a:r>
              <a:rPr kumimoji="1" lang="zh-CN" altLang="en-US" dirty="0">
                <a:solidFill>
                  <a:srgbClr val="FF0000"/>
                </a:solidFill>
              </a:rPr>
              <a:t>問題七：上述三個指令的時間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vim a1.time /*</a:t>
            </a:r>
            <a:r>
              <a:rPr kumimoji="1" lang="zh-CN" altLang="en-US" dirty="0">
                <a:latin typeface="Noto Mono" panose="020B0609030804020204" pitchFamily="49" charset="0"/>
                <a:cs typeface="Noto Mono" panose="020B0609030804020204" pitchFamily="49" charset="0"/>
              </a:rPr>
              <a:t>任意修改</a:t>
            </a:r>
            <a:r>
              <a:rPr kumimoji="1" lang="en-US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a1.time*/</a:t>
            </a:r>
          </a:p>
          <a:p>
            <a:r>
              <a:rPr kumimoji="1" lang="zh-CN" altLang="en-US" dirty="0">
                <a:solidFill>
                  <a:srgbClr val="FF0000"/>
                </a:solidFill>
              </a:rPr>
              <a:t>問題八：</a:t>
            </a:r>
            <a:r>
              <a:rPr kumimoji="1" lang="en-US" altLang="zh-CN" dirty="0" err="1">
                <a:solidFill>
                  <a:srgbClr val="FF0000"/>
                </a:solidFill>
              </a:rPr>
              <a:t>a.time</a:t>
            </a:r>
            <a:r>
              <a:rPr kumimoji="1" lang="zh-CN" altLang="en-US" dirty="0">
                <a:solidFill>
                  <a:srgbClr val="FF0000"/>
                </a:solidFill>
              </a:rPr>
              <a:t>是否會隨之改變內容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vim  a2.time</a:t>
            </a:r>
            <a:r>
              <a:rPr kumimoji="1" lang="zh-TW" altLang="en-US" dirty="0">
                <a:latin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/*</a:t>
            </a:r>
            <a:r>
              <a:rPr kumimoji="1" lang="zh-CN" altLang="en-US" dirty="0">
                <a:latin typeface="Noto Mono" panose="020B0609030804020204" pitchFamily="49" charset="0"/>
                <a:cs typeface="Noto Mono" panose="020B0609030804020204" pitchFamily="49" charset="0"/>
              </a:rPr>
              <a:t>任意修改</a:t>
            </a:r>
            <a:r>
              <a:rPr kumimoji="1" lang="en-US" altLang="zh-CN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a1.time*/</a:t>
            </a:r>
          </a:p>
          <a:p>
            <a:r>
              <a:rPr kumimoji="1" lang="zh-CN" altLang="en-US" dirty="0">
                <a:solidFill>
                  <a:srgbClr val="FF0000"/>
                </a:solidFill>
              </a:rPr>
              <a:t>問題九：</a:t>
            </a:r>
            <a:r>
              <a:rPr kumimoji="1" lang="en-US" altLang="zh-CN" dirty="0" err="1">
                <a:solidFill>
                  <a:srgbClr val="FF0000"/>
                </a:solidFill>
              </a:rPr>
              <a:t>a.time</a:t>
            </a:r>
            <a:r>
              <a:rPr kumimoji="1" lang="zh-CN" altLang="en-US" dirty="0">
                <a:solidFill>
                  <a:srgbClr val="FF0000"/>
                </a:solidFill>
              </a:rPr>
              <a:t>是否會隨之改變內容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3304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E796A9-E8F2-2744-8D70-E91FB6326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延伸閱讀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7232DA4-65D0-3E41-9BDC-A937A97D6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ZFS</a:t>
            </a: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ea typeface="Noto Sans CJK SC Light" panose="020B0300000000000000" pitchFamily="34" charset="-128"/>
              </a:rPr>
              <a:t>如果使用的作業系統是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BSD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、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sun 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solaris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可以使用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ZFS</a:t>
            </a:r>
          </a:p>
          <a:p>
            <a:pPr lvl="1">
              <a:lnSpc>
                <a:spcPct val="150000"/>
              </a:lnSpc>
            </a:pPr>
            <a:r>
              <a:rPr kumimoji="1" lang="en-US" altLang="zh-TW" dirty="0">
                <a:ea typeface="Noto Sans CJK SC Light" panose="020B0300000000000000" pitchFamily="34" charset="-128"/>
                <a:hlinkClick r:id="rId2"/>
              </a:rPr>
              <a:t>https://en.wikipedia.org/wiki/ZFS</a:t>
            </a:r>
            <a:endParaRPr kumimoji="1" lang="en-US" altLang="zh-TW" dirty="0">
              <a:ea typeface="Noto Sans CJK SC Light" panose="020B03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kumimoji="1" lang="en-US" altLang="zh-TW" dirty="0" err="1">
                <a:ea typeface="Noto Sans CJK SC Light" panose="020B0300000000000000" pitchFamily="34" charset="-128"/>
              </a:rPr>
              <a:t>Btrfs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的概念幾乎都是從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zfs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借用過來</a:t>
            </a:r>
            <a:endParaRPr kumimoji="1" lang="en-US" altLang="zh-CN" dirty="0">
              <a:ea typeface="Noto Sans CJK S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22061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171776-51D6-0E4C-BCBB-457CD357F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作業繳交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52695B-C9A1-5B46-813B-0E5E4AC57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150000"/>
              </a:lnSpc>
            </a:pPr>
            <a:r>
              <a:rPr kumimoji="1" lang="zh-TW" altLang="en-US" dirty="0"/>
              <a:t>針對「問題一」到「問題九」，簡答之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zh-TW" altLang="en-US" dirty="0"/>
              <a:t>繳交</a:t>
            </a:r>
            <a:r>
              <a:rPr kumimoji="1" lang="en-US" altLang="zh-TW" dirty="0"/>
              <a:t>pdf</a:t>
            </a:r>
            <a:r>
              <a:rPr kumimoji="1" lang="zh-CN" altLang="en-US" dirty="0"/>
              <a:t>檔案，檔名必須是你的學號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作業請繳交到</a:t>
            </a:r>
            <a:r>
              <a:rPr kumimoji="1" lang="en-US" altLang="zh-CN" dirty="0"/>
              <a:t>ecourse2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期限：</a:t>
            </a:r>
            <a:r>
              <a:rPr kumimoji="1" lang="en-US" altLang="zh-CN" dirty="0"/>
              <a:t>2019-09-30 23:59:59</a:t>
            </a:r>
          </a:p>
          <a:p>
            <a:pPr>
              <a:lnSpc>
                <a:spcPct val="150000"/>
              </a:lnSpc>
            </a:pPr>
            <a:r>
              <a:rPr kumimoji="1" lang="zh-CN" altLang="en-US" b="1" dirty="0">
                <a:solidFill>
                  <a:srgbClr val="C00000"/>
                </a:solidFill>
              </a:rPr>
              <a:t>不能遲交，遲交一律零分</a:t>
            </a:r>
            <a:endParaRPr kumimoji="1" lang="zh-TW" alt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638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8E3070-2454-6840-B0D6-8F776F58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前言：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949FD2-0D37-4F40-9961-F6B428930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這份投影片對讀者（學生）的設定如下</a:t>
            </a:r>
            <a:endParaRPr kumimoji="1"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略懂資料結構、演算法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「真的」會寫程式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約略看懂組合語言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/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了解</a:t>
            </a:r>
            <a:r>
              <a:rPr kumimoji="1"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Linux system programming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，例如基本的</a:t>
            </a:r>
            <a:r>
              <a:rPr kumimoji="1"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fork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、</a:t>
            </a:r>
            <a:r>
              <a:rPr kumimoji="1"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pipe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、</a:t>
            </a:r>
            <a:r>
              <a:rPr kumimoji="1" lang="en-US" altLang="zh-CN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signal</a:t>
            </a:r>
            <a:r>
              <a:rPr kumimoji="1" lang="zh-CN" altLang="en-US" sz="20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等等</a:t>
            </a:r>
            <a:endParaRPr kumimoji="1" lang="en-US" altLang="zh-CN" sz="20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由於計算機結構是研究所的內容，因此相關的部分會在投影片內交代清楚（大學部只修過計算機組織）</a:t>
            </a:r>
            <a:endParaRPr kumimoji="1"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恐龍本中涵蓋，但不重要的部分我放在投影片最後面的「補充的名詞解釋」</a:t>
            </a:r>
            <a:endParaRPr kumimoji="1" lang="en-US" altLang="zh-CN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r>
              <a:rPr kumimoji="1"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這份投影片依然以介紹概念為主，與恐龍本不同的是以</a:t>
            </a:r>
            <a:r>
              <a:rPr kumimoji="1" lang="en-US" altLang="zh-CN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Linux</a:t>
            </a:r>
            <a:r>
              <a:rPr kumimoji="1" lang="zh-CN" altLang="en-US" sz="2400" dirty="0"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為例介紹概念</a:t>
            </a:r>
            <a:endParaRPr kumimoji="1" lang="en-US" altLang="zh-TW" sz="2400" dirty="0"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53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53064F-9469-7A4F-AFCA-0984DF21C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+mj-ea"/>
                <a:ea typeface="+mj-ea"/>
              </a:rPr>
              <a:t>接下來的規劃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D9C594-13B9-9347-8E25-E8D39A159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橋接恐龍書和</a:t>
            </a:r>
            <a:r>
              <a:rPr kumimoji="1" lang="en-US" altLang="zh-TW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Linux</a:t>
            </a:r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上，讓到業界的新鮮人可以透過這份投影片快速了解整個</a:t>
            </a:r>
            <a:r>
              <a:rPr kumimoji="1" lang="en-US" altLang="zh-TW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Linux</a:t>
            </a:r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架構</a:t>
            </a:r>
            <a:endParaRPr kumimoji="1" lang="en-US" altLang="zh-TW" dirty="0">
              <a:latin typeface="Microsoft JhengHei UI Light" panose="020B0604030504040204" pitchFamily="34" charset="-120"/>
              <a:ea typeface="Microsoft JhengHei UI Light" panose="020B0604030504040204" pitchFamily="34" charset="-120"/>
            </a:endParaRPr>
          </a:p>
          <a:p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更加模組化，教師可以選擇自己喜歡的部分，組成一個章節</a:t>
            </a:r>
          </a:p>
          <a:p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每個章節都提供一個夠有代表性的實作</a:t>
            </a:r>
          </a:p>
          <a:p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每個章節提供一系列的課後問題</a:t>
            </a:r>
          </a:p>
          <a:p>
            <a:r>
              <a:rPr kumimoji="1" lang="zh-TW" altLang="en-US" dirty="0">
                <a:latin typeface="Microsoft JhengHei UI Light" panose="020B0604030504040204" pitchFamily="34" charset="-120"/>
                <a:ea typeface="Microsoft JhengHei UI Light" panose="020B0604030504040204" pitchFamily="34" charset="-120"/>
              </a:rPr>
              <a:t>提供更進階的部分</a:t>
            </a:r>
          </a:p>
        </p:txBody>
      </p:sp>
    </p:spTree>
    <p:extLst>
      <p:ext uri="{BB962C8B-B14F-4D97-AF65-F5344CB8AC3E}">
        <p14:creationId xmlns:p14="http://schemas.microsoft.com/office/powerpoint/2010/main" val="96768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5ECDA-0FA6-FA41-8B72-39C3715E8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作業目標及負責助教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6D7B38-CA28-7A4F-8252-17BC8AB58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作業目標：</a:t>
            </a:r>
            <a:endParaRPr kumimoji="1" lang="en-US" altLang="zh-CN" dirty="0">
              <a:latin typeface="Noto Sans CJK SC Light" panose="020B0300000000000000" pitchFamily="34" charset="-128"/>
              <a:ea typeface="Noto Sans CJK SC Light" panose="020B03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安裝</a:t>
            </a:r>
            <a:r>
              <a:rPr kumimoji="1" lang="en-US" altLang="zh-CN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Ubuntu 18.04.2</a:t>
            </a:r>
            <a:r>
              <a:rPr kumimoji="1" lang="zh-CN" altLang="en-US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（主要目標）</a:t>
            </a:r>
            <a:endParaRPr kumimoji="1" lang="en-US" altLang="zh-CN" dirty="0">
              <a:latin typeface="Noto Sans CJK SC Light" panose="020B0300000000000000" pitchFamily="34" charset="-128"/>
              <a:ea typeface="Noto Sans CJK SC Light" panose="020B0300000000000000" pitchFamily="34" charset="-128"/>
            </a:endParaRPr>
          </a:p>
          <a:p>
            <a:pPr lvl="1">
              <a:lnSpc>
                <a:spcPct val="150000"/>
              </a:lnSpc>
            </a:pPr>
            <a:r>
              <a:rPr kumimoji="1" lang="zh-CN" altLang="en-US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學習檔案系統對「備份機制」的支援</a:t>
            </a:r>
            <a:endParaRPr kumimoji="1" lang="en-US" altLang="zh-CN" dirty="0">
              <a:latin typeface="Noto Sans CJK SC Light" panose="020B0300000000000000" pitchFamily="34" charset="-128"/>
              <a:ea typeface="Noto Sans CJK SC Light" panose="020B0300000000000000" pitchFamily="34" charset="-128"/>
            </a:endParaRPr>
          </a:p>
          <a:p>
            <a:pPr>
              <a:lnSpc>
                <a:spcPct val="150000"/>
              </a:lnSpc>
            </a:pPr>
            <a:r>
              <a:rPr kumimoji="1" lang="zh-TW" altLang="en-US" dirty="0">
                <a:latin typeface="Noto Sans CJK SC Light" panose="020B0300000000000000" pitchFamily="34" charset="-128"/>
                <a:ea typeface="Noto Sans CJK SC Light" panose="020B0300000000000000" pitchFamily="34" charset="-128"/>
              </a:rPr>
              <a:t>負責助教：</a:t>
            </a:r>
            <a:endParaRPr kumimoji="1" lang="en-US" altLang="zh-TW" dirty="0">
              <a:latin typeface="Noto Sans CJK SC Light" panose="020B0300000000000000" pitchFamily="34" charset="-128"/>
              <a:ea typeface="Noto Sans CJK S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47890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27EC37-55C9-EC4F-87E9-5237E22D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安裝之前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19FD17-3205-3646-A485-E55332F93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TW" altLang="en-US" sz="2400" dirty="0"/>
              <a:t>請選用「要在真實機器上安裝」或「虛擬機上安裝」</a:t>
            </a:r>
            <a:endParaRPr kumimoji="1" lang="en-US" altLang="zh-TW" sz="2400" dirty="0"/>
          </a:p>
          <a:p>
            <a:r>
              <a:rPr kumimoji="1" lang="zh-TW" altLang="en-US" sz="2400" dirty="0"/>
              <a:t>真實機器上安裝</a:t>
            </a:r>
            <a:endParaRPr kumimoji="1" lang="en-US" altLang="zh-TW" sz="2400" dirty="0"/>
          </a:p>
          <a:p>
            <a:pPr lvl="1"/>
            <a:r>
              <a:rPr kumimoji="1" lang="zh-TW" altLang="en-US" sz="2000" dirty="0"/>
              <a:t>先安裝</a:t>
            </a:r>
            <a:r>
              <a:rPr kumimoji="1" lang="en-US" altLang="zh-TW" sz="2000" dirty="0"/>
              <a:t>Windows</a:t>
            </a:r>
            <a:r>
              <a:rPr kumimoji="1" lang="zh-CN" altLang="en-US" sz="2000" dirty="0"/>
              <a:t>再安裝</a:t>
            </a:r>
            <a:r>
              <a:rPr kumimoji="1" lang="en-US" altLang="zh-CN" sz="2000" dirty="0"/>
              <a:t>Ubuntu</a:t>
            </a:r>
          </a:p>
          <a:p>
            <a:r>
              <a:rPr kumimoji="1" lang="zh-CN" altLang="en-US" sz="2400" dirty="0"/>
              <a:t>虛擬機器</a:t>
            </a:r>
            <a:endParaRPr kumimoji="1" lang="en-US" altLang="zh-CN" sz="2400" dirty="0"/>
          </a:p>
          <a:p>
            <a:pPr lvl="1"/>
            <a:r>
              <a:rPr kumimoji="1" lang="zh-CN" altLang="en-US" sz="2000" dirty="0"/>
              <a:t>完全免費的：</a:t>
            </a:r>
            <a:r>
              <a:rPr lang="en" altLang="zh-TW" sz="2000" dirty="0">
                <a:hlinkClick r:id="rId2"/>
              </a:rPr>
              <a:t> https://www.virtualbox.org/</a:t>
            </a:r>
            <a:endParaRPr lang="en" altLang="zh-TW" sz="2000" dirty="0"/>
          </a:p>
          <a:p>
            <a:pPr lvl="1"/>
            <a:r>
              <a:rPr kumimoji="1" lang="zh-CN" altLang="en-US" sz="2000" dirty="0"/>
              <a:t>要錢，但有試用期：</a:t>
            </a:r>
            <a:endParaRPr kumimoji="1" lang="en-US" altLang="zh-CN" sz="2000" dirty="0"/>
          </a:p>
          <a:p>
            <a:pPr lvl="2"/>
            <a:r>
              <a:rPr kumimoji="1" lang="zh-CN" altLang="en-US" sz="1800" dirty="0"/>
              <a:t>最基本的是</a:t>
            </a:r>
            <a:r>
              <a:rPr kumimoji="1" lang="en-US" altLang="zh-CN" sz="1800" dirty="0"/>
              <a:t>Player</a:t>
            </a:r>
            <a:r>
              <a:rPr kumimoji="1" lang="zh-CN" altLang="en-US" sz="1800" dirty="0"/>
              <a:t>版（學校用完全免費） ：</a:t>
            </a:r>
            <a:endParaRPr kumimoji="1" lang="en-US" altLang="zh-CN" sz="1800" dirty="0"/>
          </a:p>
          <a:p>
            <a:pPr lvl="2"/>
            <a:r>
              <a:rPr lang="en" altLang="zh-TW" sz="1800" dirty="0">
                <a:hlinkClick r:id="rId3"/>
              </a:rPr>
              <a:t>https://www.vmware.com/tw/products/workstation-player/workstation-player-evaluation.html</a:t>
            </a:r>
            <a:endParaRPr lang="en" altLang="zh-TW" sz="1800" dirty="0"/>
          </a:p>
          <a:p>
            <a:pPr lvl="2"/>
            <a:r>
              <a:rPr kumimoji="1" lang="zh-CN" altLang="en-US" sz="1800" dirty="0"/>
              <a:t>進階的是</a:t>
            </a:r>
            <a:r>
              <a:rPr kumimoji="1" lang="en-US" altLang="zh-CN" sz="1800" dirty="0"/>
              <a:t>workstation</a:t>
            </a:r>
            <a:r>
              <a:rPr kumimoji="1" lang="zh-CN" altLang="en-US" sz="1800" dirty="0"/>
              <a:t>版（有試用期）</a:t>
            </a:r>
            <a:endParaRPr kumimoji="1" lang="en-US" altLang="zh-CN" sz="1800" dirty="0"/>
          </a:p>
          <a:p>
            <a:pPr lvl="2"/>
            <a:r>
              <a:rPr lang="en" altLang="zh-TW" sz="1800" dirty="0">
                <a:hlinkClick r:id="rId4"/>
              </a:rPr>
              <a:t>https://www.vmware.com/tw/products/workstation-pro.html</a:t>
            </a:r>
            <a:endParaRPr lang="en" altLang="zh-TW" sz="1800" dirty="0"/>
          </a:p>
          <a:p>
            <a:pPr lvl="2"/>
            <a:r>
              <a:rPr kumimoji="1" lang="en" altLang="zh-TW" sz="1800" dirty="0"/>
              <a:t>MAC</a:t>
            </a:r>
            <a:r>
              <a:rPr kumimoji="1" lang="zh-CN" altLang="en-US" sz="1800" dirty="0"/>
              <a:t>用的</a:t>
            </a:r>
            <a:endParaRPr kumimoji="1" lang="en-US" altLang="zh-CN" sz="1800" dirty="0"/>
          </a:p>
          <a:p>
            <a:pPr lvl="2"/>
            <a:r>
              <a:rPr lang="en" altLang="zh-TW" sz="1800" dirty="0">
                <a:hlinkClick r:id="rId5"/>
              </a:rPr>
              <a:t>https://www.vmware.com/tw/products/fusion.html</a:t>
            </a:r>
            <a:endParaRPr lang="en" altLang="zh-TW" sz="1800" dirty="0"/>
          </a:p>
          <a:p>
            <a:r>
              <a:rPr kumimoji="1" lang="zh-TW" altLang="en-US" sz="2400" dirty="0"/>
              <a:t>我使用的是</a:t>
            </a:r>
            <a:r>
              <a:rPr kumimoji="1" lang="en-US" altLang="zh-TW" sz="2400" dirty="0"/>
              <a:t>VMware</a:t>
            </a:r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78586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6A4AA6-B985-714B-AC12-359588486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</a:t>
            </a:r>
            <a:r>
              <a:rPr kumimoji="1" lang="en-US" altLang="zh-CN" dirty="0"/>
              <a:t>Ubuntu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8C7C8B-0271-3848-B588-358D5FE3AE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請安裝</a:t>
            </a:r>
            <a:r>
              <a:rPr kumimoji="1" lang="en-US" altLang="zh-CN" dirty="0"/>
              <a:t>Ubuntu 18.04.2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/>
              <a:t>http://</a:t>
            </a:r>
            <a:r>
              <a:rPr kumimoji="1" lang="en-US" altLang="zh-CN" dirty="0" err="1"/>
              <a:t>releases.ubuntu.com</a:t>
            </a:r>
            <a:r>
              <a:rPr kumimoji="1" lang="en-US" altLang="zh-CN" dirty="0"/>
              <a:t>/18.04/ubuntu-18.04.2-desktop-amd64.iso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安裝時，檔案系統請選用</a:t>
            </a:r>
            <a:r>
              <a:rPr kumimoji="1" lang="en-US" altLang="zh-CN" dirty="0" err="1"/>
              <a:t>btrfs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安裝</a:t>
            </a:r>
            <a:r>
              <a:rPr kumimoji="1" lang="en-US" altLang="zh-CN" dirty="0" err="1"/>
              <a:t>gcc</a:t>
            </a:r>
            <a:r>
              <a:rPr kumimoji="1" lang="zh-CN" altLang="en-US" dirty="0"/>
              <a:t>、</a:t>
            </a:r>
            <a:r>
              <a:rPr kumimoji="1" lang="en-US" altLang="zh-CN" dirty="0"/>
              <a:t>g++</a:t>
            </a:r>
            <a:r>
              <a:rPr kumimoji="1" lang="zh-CN" altLang="en-US" dirty="0"/>
              <a:t>、</a:t>
            </a:r>
            <a:r>
              <a:rPr kumimoji="1" lang="en-US" altLang="zh-CN" dirty="0"/>
              <a:t>make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cmake</a:t>
            </a:r>
            <a:r>
              <a:rPr kumimoji="1" lang="zh-CN" altLang="en-US" dirty="0"/>
              <a:t>、</a:t>
            </a:r>
            <a:r>
              <a:rPr kumimoji="1" lang="en-US" altLang="zh-CN" dirty="0"/>
              <a:t>git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vim</a:t>
            </a:r>
          </a:p>
          <a:p>
            <a:pPr lvl="1">
              <a:lnSpc>
                <a:spcPct val="150000"/>
              </a:lnSpc>
            </a:pPr>
            <a:r>
              <a:rPr kumimoji="1" lang="en-US" altLang="zh-CN" dirty="0">
                <a:ea typeface="Noto Sans CJK SC Light" panose="020B0300000000000000" pitchFamily="34" charset="-128"/>
              </a:rPr>
              <a:t>hint</a:t>
            </a:r>
            <a:r>
              <a:rPr kumimoji="1" lang="zh-CN" altLang="en-US" dirty="0">
                <a:ea typeface="Noto Sans CJK SC Light" panose="020B0300000000000000" pitchFamily="34" charset="-128"/>
              </a:rPr>
              <a:t>：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sudo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 install 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gcc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 g++ git </a:t>
            </a:r>
            <a:r>
              <a:rPr kumimoji="1" lang="en-US" altLang="zh-CN" dirty="0" err="1">
                <a:ea typeface="Noto Sans CJK SC Light" panose="020B0300000000000000" pitchFamily="34" charset="-128"/>
              </a:rPr>
              <a:t>cmake</a:t>
            </a:r>
            <a:r>
              <a:rPr kumimoji="1" lang="en-US" altLang="zh-CN" dirty="0">
                <a:ea typeface="Noto Sans CJK SC Light" panose="020B0300000000000000" pitchFamily="34" charset="-128"/>
              </a:rPr>
              <a:t> make vim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安裝方法請自行</a:t>
            </a:r>
            <a:r>
              <a:rPr kumimoji="1" lang="en-US" altLang="zh-CN" dirty="0"/>
              <a:t>google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0DD90C8-3DDC-5B4E-9382-0F8839DF9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TW"/>
            </a:defPPr>
            <a:lvl1pPr marL="0" algn="r" defTabSz="914400" rtl="0" eaLnBrk="1" latinLnBrk="0" hangingPunct="1">
              <a:defRPr sz="1200" b="0" i="0" kern="1200">
                <a:solidFill>
                  <a:schemeClr val="tx1">
                    <a:tint val="75000"/>
                  </a:schemeClr>
                </a:solidFill>
                <a:latin typeface="PingFang TC Thin" panose="020B0200000000000000" pitchFamily="34" charset="-120"/>
                <a:ea typeface="PingFang TC Thin" panose="020B0200000000000000" pitchFamily="34" charset="-120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073D4C4-C9E1-FE40-9804-862182E5561C}" type="slidenum">
              <a:rPr kumimoji="1" lang="zh-TW" altLang="en-US" smtClean="0"/>
              <a:pPr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6911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88A1FF-18A6-744F-BD1F-5BBEF9CA4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問題一：列出所有的</a:t>
            </a:r>
            <a:r>
              <a:rPr kumimoji="1" lang="en-US" altLang="zh-TW" dirty="0" err="1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btrfs</a:t>
            </a:r>
            <a:r>
              <a:rPr kumimoji="1" lang="zh-CN" altLang="en-US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的</a:t>
            </a:r>
            <a:r>
              <a:rPr kumimoji="1" lang="en-US" altLang="zh-CN" dirty="0">
                <a:effectLst>
                  <a:glow rad="101600">
                    <a:srgbClr val="FF0000">
                      <a:alpha val="60000"/>
                    </a:srgbClr>
                  </a:glow>
                </a:effectLst>
              </a:rPr>
              <a:t>sub-volume</a:t>
            </a:r>
            <a:endParaRPr kumimoji="1" lang="zh-TW" altLang="en-US" dirty="0">
              <a:effectLst>
                <a:glow rad="101600">
                  <a:srgbClr val="FF0000">
                    <a:alpha val="60000"/>
                  </a:srgbClr>
                </a:glow>
              </a:effectLst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F84E32-C46B-C74C-82C1-45E0C4527151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/>
          <a:lstStyle/>
          <a:p>
            <a:pPr marL="0" indent="0">
              <a:buNone/>
            </a:pP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shiwulo@vm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:~$ </a:t>
            </a:r>
            <a:r>
              <a:rPr kumimoji="1" lang="en-US" altLang="zh-TW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-US" altLang="zh-TW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btrfs</a:t>
            </a: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</a:t>
            </a:r>
            <a:r>
              <a:rPr kumimoji="1" lang="en-US" altLang="zh-TW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subvolume</a:t>
            </a:r>
            <a:r>
              <a:rPr kumimoji="1" lang="en-US" altLang="zh-TW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list /</a:t>
            </a:r>
          </a:p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[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] password for </a:t>
            </a:r>
            <a:r>
              <a:rPr kumimoji="1" lang="en-US" altLang="zh-TW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shiwulo</a:t>
            </a: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: </a:t>
            </a:r>
          </a:p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 257 gen 9665 top level 5 path @</a:t>
            </a:r>
          </a:p>
          <a:p>
            <a:pPr marL="0" indent="0">
              <a:buNone/>
            </a:pPr>
            <a:r>
              <a:rPr kumimoji="1" lang="en-US" altLang="zh-TW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ID 258 gen 9654 top level 5 path @home</a:t>
            </a:r>
          </a:p>
        </p:txBody>
      </p:sp>
    </p:spTree>
    <p:extLst>
      <p:ext uri="{BB962C8B-B14F-4D97-AF65-F5344CB8AC3E}">
        <p14:creationId xmlns:p14="http://schemas.microsoft.com/office/powerpoint/2010/main" val="1604981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121DE9-655D-224D-BFB2-7275EF500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列出</a:t>
            </a:r>
            <a:r>
              <a:rPr kumimoji="1" lang="en-US" altLang="zh-TW" dirty="0" err="1"/>
              <a:t>fstab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F728C8-0E11-0143-90A5-C42BD13866FE}"/>
              </a:ext>
            </a:extLst>
          </p:cNvPr>
          <p:cNvSpPr>
            <a:spLocks noGrp="1"/>
          </p:cNvSpPr>
          <p:nvPr>
            <p:ph idx="1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$ </a:t>
            </a:r>
            <a:r>
              <a:rPr kumimoji="1" lang="en-US" altLang="zh-TW" sz="1400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sudo</a:t>
            </a:r>
            <a:r>
              <a:rPr kumimoji="1" lang="en-US" altLang="zh-TW" sz="1400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vim /</a:t>
            </a:r>
            <a:r>
              <a:rPr kumimoji="1" lang="en-US" altLang="zh-TW" sz="1400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etc</a:t>
            </a:r>
            <a:r>
              <a:rPr kumimoji="1" lang="en-US" altLang="zh-TW" sz="1400" dirty="0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</a:t>
            </a:r>
            <a:r>
              <a:rPr kumimoji="1" lang="en-US" altLang="zh-TW" sz="1400" dirty="0" err="1">
                <a:solidFill>
                  <a:srgbClr val="FFFF00"/>
                </a:solidFill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fstab</a:t>
            </a:r>
            <a:endParaRPr kumimoji="1" lang="en-US" altLang="zh-TW" sz="1400" dirty="0">
              <a:solidFill>
                <a:srgbClr val="FFFF00"/>
              </a:solidFill>
              <a:latin typeface="Noto Mono" panose="020B0609030804020204" pitchFamily="49" charset="0"/>
              <a:ea typeface="Noto Mono" panose="020B0609030804020204" pitchFamily="49" charset="0"/>
              <a:cs typeface="Noto Mono" panose="020B0609030804020204" pitchFamily="49" charset="0"/>
            </a:endParaRP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# &lt;file system&gt; &lt;mount point&gt;   &lt;type&gt;  &lt;options&gt;       &lt;dump&gt;  &lt;pass&gt;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# / was on /dev/sda1 during installation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UUID=6eb65616-fe51-4230-a800-f92210075ace /	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btrfs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defaults,subvol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=@		0       1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# /home was on /dev/sda1 during installation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UUID=6eb65616-fe51-4230-a800-f92210075ace /home	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btrfs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defaults,subvol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=@home 	0       2</a:t>
            </a:r>
          </a:p>
          <a:p>
            <a:pPr marL="0" indent="0">
              <a:buNone/>
            </a:pP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/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swapfile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                     none	swap    </a:t>
            </a:r>
            <a:r>
              <a:rPr kumimoji="1" lang="en-US" altLang="zh-TW" sz="1400" dirty="0" err="1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sw</a:t>
            </a:r>
            <a:r>
              <a:rPr kumimoji="1" lang="en-US" altLang="zh-TW" sz="1400" dirty="0">
                <a:latin typeface="Noto Mono" panose="020B0609030804020204" pitchFamily="49" charset="0"/>
                <a:ea typeface="Noto Mono" panose="020B0609030804020204" pitchFamily="49" charset="0"/>
                <a:cs typeface="Noto Mono" panose="020B0609030804020204" pitchFamily="49" charset="0"/>
              </a:rPr>
              <a:t>              		0       0</a:t>
            </a:r>
          </a:p>
        </p:txBody>
      </p:sp>
    </p:spTree>
    <p:extLst>
      <p:ext uri="{BB962C8B-B14F-4D97-AF65-F5344CB8AC3E}">
        <p14:creationId xmlns:p14="http://schemas.microsoft.com/office/powerpoint/2010/main" val="368413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2227</TotalTime>
  <Words>1466</Words>
  <Application>Microsoft Macintosh PowerPoint</Application>
  <PresentationFormat>寬螢幕</PresentationFormat>
  <Paragraphs>169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4" baseType="lpstr">
      <vt:lpstr>微軟正黑體</vt:lpstr>
      <vt:lpstr>Microsoft JhengHei Light</vt:lpstr>
      <vt:lpstr>Microsoft JhengHei UI Light</vt:lpstr>
      <vt:lpstr>Microsoft YaHei Light</vt:lpstr>
      <vt:lpstr>Noto Mono</vt:lpstr>
      <vt:lpstr>Noto Sans CJK SC Light</vt:lpstr>
      <vt:lpstr>PingFang TC Thin</vt:lpstr>
      <vt:lpstr>Arial</vt:lpstr>
      <vt:lpstr>Consolas</vt:lpstr>
      <vt:lpstr>Helvetica</vt:lpstr>
      <vt:lpstr>Office 佈景主題</vt:lpstr>
      <vt:lpstr>作業一： 安裝Linux於btrfs上</vt:lpstr>
      <vt:lpstr>前言：</vt:lpstr>
      <vt:lpstr>前言：</vt:lpstr>
      <vt:lpstr>接下來的規劃</vt:lpstr>
      <vt:lpstr>作業目標及負責助教</vt:lpstr>
      <vt:lpstr>安裝之前</vt:lpstr>
      <vt:lpstr>安裝Ubuntu</vt:lpstr>
      <vt:lpstr>問題一：列出所有的btrfs的sub-volume</vt:lpstr>
      <vt:lpstr>列出fstab</vt:lpstr>
      <vt:lpstr>問題二：</vt:lpstr>
      <vt:lpstr>撰寫一支程式不斷的印出時間   clocktime.c</vt:lpstr>
      <vt:lpstr>撰寫一支程式不斷的印出時間   clocktime.c</vt:lpstr>
      <vt:lpstr>程式碼直接下載</vt:lpstr>
      <vt:lpstr>編譯clocktime.c</vt:lpstr>
      <vt:lpstr>備份方法一</vt:lpstr>
      <vt:lpstr>使用snapshot，建立備份</vt:lpstr>
      <vt:lpstr>刪除snapshot image</vt:lpstr>
      <vt:lpstr>思考</vt:lpstr>
      <vt:lpstr>Data file and index file</vt:lpstr>
      <vt:lpstr>Btrfs的copy-on-write機制</vt:lpstr>
      <vt:lpstr>Btrfs的copy-on-write機制</vt:lpstr>
      <vt:lpstr>延伸閱讀</vt:lpstr>
      <vt:lpstr>作業繳交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獨孤派作業系統 main memory</dc:title>
  <dc:creator>習五 羅</dc:creator>
  <cp:lastModifiedBy>習五 羅</cp:lastModifiedBy>
  <cp:revision>39</cp:revision>
  <dcterms:created xsi:type="dcterms:W3CDTF">2018-12-19T10:35:55Z</dcterms:created>
  <dcterms:modified xsi:type="dcterms:W3CDTF">2019-09-11T05:59:28Z</dcterms:modified>
</cp:coreProperties>
</file>